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  <p:sldId id="281" r:id="rId18"/>
  </p:sldIdLst>
  <p:sldSz cx="14630400" cy="8229600"/>
  <p:notesSz cx="8229600" cy="14630400"/>
  <p:embeddedFontLst>
    <p:embeddedFont>
      <p:font typeface="Impact" panose="020B0806030902050204" pitchFamily="34" charset="0"/>
      <p:regular r:id="rId2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106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1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2382B-2CA2-E98D-C611-71EDF3A5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D03F9-26E9-EAD5-8AB5-0B0C769B5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4ACD3-A60F-1980-A207-BC85AF4BF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E6307-4783-5608-D9C3-504379BF2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27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19" y="0"/>
            <a:ext cx="14614963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3" y="1666"/>
            <a:ext cx="14622575" cy="822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3913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3" y="0"/>
            <a:ext cx="14628495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219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3509" y="1010450"/>
            <a:ext cx="5580885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chemeClr val="bg1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Introducción a la Analítica de Datos</a:t>
            </a:r>
            <a:endParaRPr lang="en-US" sz="3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13509" y="2548261"/>
            <a:ext cx="5580885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chemeClr val="bg1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Fundamentos y aplicaciones para principiantes</a:t>
            </a:r>
            <a:endParaRPr lang="en-US" sz="3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13509" y="3838184"/>
            <a:ext cx="558088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Un recorrido completo por los conceptos fundamentales, herramientas y metodologías que te permitirán iniciarte en el fascinante mundo del análisis de datos.</a:t>
            </a:r>
            <a:endParaRPr lang="en-US" sz="15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02537"/>
            <a:ext cx="130428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EFEFEF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Metodologías para Proyectos de Analítica</a:t>
            </a:r>
            <a:endParaRPr lang="en-US" sz="5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783919" y="6111835"/>
            <a:ext cx="906256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Marcos de trabajo estructurados para el éxito</a:t>
            </a:r>
            <a:endParaRPr lang="en-US" sz="3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544711"/>
            <a:ext cx="5810964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Metodología CRISP-DM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2361" y="1559957"/>
            <a:ext cx="13045678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Cross-Industry Standard Process for Data Mining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es la metodología más utilizada en proyectos de ciencia de datos, con una estructura cíclica de seis fases: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98414" y="2416612"/>
            <a:ext cx="32357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Comprensión del Negocio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2361" y="2844998"/>
            <a:ext cx="4041815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Definir objetivos del proyecto desde la perspectiva de negocio y convertirlos en problemas técnicos.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77" y="2499479"/>
            <a:ext cx="4565928" cy="456592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72" y="3096280"/>
            <a:ext cx="296347" cy="3705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96105" y="2575084"/>
            <a:ext cx="328874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Comprensión de los Datos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796105" y="3003471"/>
            <a:ext cx="4041934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Recolectar datos iniciales, explorarlos y verificar su calidad e integridad.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177" y="2499479"/>
            <a:ext cx="4565928" cy="456592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036" y="3371076"/>
            <a:ext cx="296347" cy="3705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4225" y="4251365"/>
            <a:ext cx="311027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Preparación de los Datos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994225" y="4679752"/>
            <a:ext cx="3843814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Limpiar, transformar y enriquecer los datos para el modelado.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177" y="2499479"/>
            <a:ext cx="4565928" cy="456592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1152" y="4871859"/>
            <a:ext cx="296347" cy="37052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796105" y="5769173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Modelado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9796105" y="6197560"/>
            <a:ext cx="4041934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Seleccionar y aplicar técnicas de modelado, calibrar parámetros y evaluar resultados.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177" y="2499479"/>
            <a:ext cx="4565928" cy="45659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6143" y="6097845"/>
            <a:ext cx="296347" cy="37052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357914" y="5927646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Evaluación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92361" y="6356032"/>
            <a:ext cx="4041815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Evaluar si los modelos cumplen con los objetivos de negocio y revisar el proceso.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177" y="2499479"/>
            <a:ext cx="4565928" cy="4565928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1780" y="5823049"/>
            <a:ext cx="296347" cy="370523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2159794" y="4092893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Despliegue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3"/>
          <p:cNvSpPr/>
          <p:nvPr/>
        </p:nvSpPr>
        <p:spPr>
          <a:xfrm>
            <a:off x="792361" y="4521279"/>
            <a:ext cx="3843695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Implementar los modelos en producción y crear procesos de monitoreo y mantenimiento.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177" y="2499479"/>
            <a:ext cx="4565928" cy="4565928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2663" y="4322266"/>
            <a:ext cx="296347" cy="370523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792361" y="7371159"/>
            <a:ext cx="1304567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CRISP-DM proporciona un </a:t>
            </a: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enfoque estructurado y flexible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que se adapta a diferentes tipos de proyectos de analítica.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513874"/>
            <a:ext cx="7649051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4550"/>
              </a:lnSpc>
              <a:buNone/>
            </a:pPr>
            <a:r>
              <a:rPr lang="en-US" sz="32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Metodología TDSP y </a:t>
            </a:r>
          </a:p>
          <a:p>
            <a:pPr marL="0" indent="0" algn="just">
              <a:lnSpc>
                <a:spcPts val="4550"/>
              </a:lnSpc>
              <a:buNone/>
            </a:pPr>
            <a:r>
              <a:rPr lang="en-US" sz="3200" dirty="0" err="1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Enfoques</a:t>
            </a:r>
            <a:r>
              <a:rPr lang="en-US" sz="32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 Ágiles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33874" y="1681877"/>
            <a:ext cx="4407098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6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Team Data Science Process (TDSP)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3874" y="2569250"/>
            <a:ext cx="4407098" cy="1196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Desarrollada por Microsoft, TDSP es una metodología ágil y cíclica con énfasis en la colaboración en equipo y documentación del proceso: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3874" y="3933706"/>
            <a:ext cx="4407098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Comprensión del negocio:</a:t>
            </a: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Similar a CRISP-DM, define objetivos y requisitos.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3874" y="4597241"/>
            <a:ext cx="4407098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Adquisición y comprensión de datos:</a:t>
            </a: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Obtener, explorar y preparar los datos.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3874" y="5260777"/>
            <a:ext cx="4407098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Modelado:</a:t>
            </a: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Desarrollar características, entrenar y evaluar modelos.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33874" y="5924312"/>
            <a:ext cx="4407098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Implementación:</a:t>
            </a: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Desplegar modelos en producción.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33874" y="6587847"/>
            <a:ext cx="4407098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Aceptación del cliente:</a:t>
            </a: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Validar que la solución cumple con los requisitos.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104364" y="1681877"/>
            <a:ext cx="278606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6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Enfoques Ágiles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104364" y="2218968"/>
            <a:ext cx="2786063" cy="1196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Adaptaciones de metodologías ágiles como Scrum o Kanban al contexto de la ciencia de datos: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104364" y="3583424"/>
            <a:ext cx="2786063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Sprints cortos (1-4 semanas)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104364" y="4246960"/>
            <a:ext cx="278606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Entregas incrementales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104364" y="4611410"/>
            <a:ext cx="278606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Reuniones diarias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104364" y="4975860"/>
            <a:ext cx="278606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Retrospectivas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1104364" y="5340311"/>
            <a:ext cx="278606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61615C"/>
                </a:solidFill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Adaptación continua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858"/>
            <a:ext cx="74808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Comparativa de Metodologías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81770"/>
            <a:ext cx="13042821" cy="3440668"/>
          </a:xfrm>
          <a:prstGeom prst="roundRect">
            <a:avLst>
              <a:gd name="adj" fmla="val 8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01410" y="178939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00006" y="191607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Característica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60652" y="191607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CRISP-DM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17487" y="191607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TDSP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774323" y="191607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Ágil (Scrum)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01410" y="2360295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00006" y="248697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Enfoque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260652" y="248697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Orientado al proceso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17487" y="248697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Orientado al equipo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774323" y="248697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Orientado a la entrega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801410" y="293120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00006" y="305788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Estructura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260652" y="305788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6 fases bien definidas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17487" y="305788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5 fases con roles específicos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774323" y="305788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Sprints iterativos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01410" y="350210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00006" y="362878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Documentación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260652" y="3628787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Moderada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17487" y="3628787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Extensa (plantillas)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774323" y="362878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Mínima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01410" y="407300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00006" y="419969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Flexibilidad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260652" y="419969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Media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17487" y="419969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Media-Alta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774323" y="419969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Alta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01410" y="464391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00006" y="477059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Ideal para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260652" y="4770596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Proyectos estructurados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517487" y="4770596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Equipos grandes/empresas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774323" y="477059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Entornos cambiantes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93790" y="54456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Recomendación: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No existe una metodología "perfecta". Lo más efectivo suele ser </a:t>
            </a: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adaptar elementos de distintas metodologías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según las necesidades específicas del proyecto, el equipo y la organización.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793790" y="6304002"/>
            <a:ext cx="13042821" cy="1160740"/>
          </a:xfrm>
          <a:prstGeom prst="roundRect">
            <a:avLst>
              <a:gd name="adj" fmla="val 2565"/>
            </a:avLst>
          </a:prstGeom>
          <a:solidFill>
            <a:srgbClr val="DADAD7"/>
          </a:solidFill>
          <a:ln/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6614517"/>
            <a:ext cx="248007" cy="198358"/>
          </a:xfrm>
          <a:prstGeom prst="rect">
            <a:avLst/>
          </a:prstGeom>
        </p:spPr>
      </p:pic>
      <p:sp>
        <p:nvSpPr>
          <p:cNvPr id="37" name="Text 34"/>
          <p:cNvSpPr/>
          <p:nvPr/>
        </p:nvSpPr>
        <p:spPr>
          <a:xfrm>
            <a:off x="1438513" y="6551890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La elección de metodología debe considerar factores como el tamaño del equipo, la complejidad del proyecto, los plazos disponibles y la cultura organizacional.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14017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EFEFEF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Python para Ciencia de Datos</a:t>
            </a:r>
            <a:endParaRPr lang="en-US" sz="5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23316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La herramienta esencial del analista moderno</a:t>
            </a:r>
            <a:endParaRPr lang="en-US" sz="3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101371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¿Por qué Python para Análisis de Datos?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0383"/>
            <a:ext cx="4926568" cy="49265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12086" y="20854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Ventajas de Python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12086" y="2655927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Sintaxis intuitiva y legible: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Curva de aprendizaje más suave que otros lenguajes.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12086" y="3360420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Ecosistema rico en librerías: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NumPy, Pandas, Matplotlib, Scikit-learn, TensorFlow, etc.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12086" y="406491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Comunidad activa: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Abundante documentación, tutoriales y soporte.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12086" y="4451866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Versatilidad: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Útil en todas las fases del análisis de datos, desde la recolección hasta el despliegue.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12086" y="515635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Gratuito y de código abierto: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Sin barreras de entrada económicas.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12086" y="5652492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Python se ha convertido en el </a:t>
            </a: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lenguaje estándar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para ciencia de datos por su equilibrio entre facilidad de uso y potencia.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6F67C-34A9-99BA-72D9-99F23B3C3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EEF611-D9F8-3740-FEC9-F3012751E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6826"/>
          <a:stretch>
            <a:fillRect/>
          </a:stretch>
        </p:blipFill>
        <p:spPr bwMode="auto">
          <a:xfrm>
            <a:off x="0" y="0"/>
            <a:ext cx="8373291" cy="782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C1DAF346-85F1-BC8D-3B2C-3C06A71B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291" y="2661634"/>
            <a:ext cx="5325285" cy="235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2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/>
          <p:nvPr/>
        </p:nvSpPr>
        <p:spPr>
          <a:xfrm>
            <a:off x="7272057" y="1207387"/>
            <a:ext cx="86286" cy="5814827"/>
          </a:xfrm>
          <a:prstGeom prst="rect">
            <a:avLst/>
          </a:prstGeom>
          <a:solidFill>
            <a:srgbClr val="25B2AA"/>
          </a:solidFill>
          <a:ln w="9525" cap="flat" cmpd="sng">
            <a:solidFill>
              <a:srgbClr val="25B2A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109696" tIns="54833" rIns="109696" bIns="54833" anchor="ctr" anchorCtr="0">
            <a:noAutofit/>
          </a:bodyPr>
          <a:lstStyle/>
          <a:p>
            <a:pPr algn="ctr"/>
            <a:endParaRPr sz="271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8277291" y="3136198"/>
            <a:ext cx="5571019" cy="1957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696" tIns="54833" rIns="109696" bIns="54833" anchor="t" anchorCtr="0">
            <a:spAutoFit/>
          </a:bodyPr>
          <a:lstStyle/>
          <a:p>
            <a:pPr algn="ctr"/>
            <a:r>
              <a:rPr lang="es-ES" sz="11998">
                <a:solidFill>
                  <a:srgbClr val="17365D"/>
                </a:solidFill>
                <a:latin typeface="Impact"/>
                <a:ea typeface="Impact"/>
                <a:cs typeface="Impact"/>
                <a:sym typeface="Impact"/>
              </a:rPr>
              <a:t>GRACIAS</a:t>
            </a:r>
            <a:endParaRPr sz="11998">
              <a:solidFill>
                <a:srgbClr val="17365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31" name="Google Shape;43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993" y="1387195"/>
            <a:ext cx="5114260" cy="545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310"/>
            <a:ext cx="75001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¿Qué es la Analítica de Datos?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20637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La analítica de datos es el proceso de examinar conjuntos de datos para extraer conclusiones sobre la información que contienen. Implica la aplicación de técnicas estadísticas y algorítmicas para: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5185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Descubrir patrones ocultos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23880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Extraer información valiosa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62575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Apoyar la toma de decisiones basada en evidencia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01271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Predecir comportamientos y tendencias futuras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508843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El objetivo final es transformar datos en </a:t>
            </a:r>
            <a:r>
              <a:rPr lang="en-US" sz="20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conocimiento accionable</a:t>
            </a:r>
            <a:r>
              <a:rPr lang="en-US" sz="20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que genere valor para las organizaciones.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1229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Importancia de la Analítica en el Entorno Empresarial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525774"/>
            <a:ext cx="6422231" cy="1824276"/>
          </a:xfrm>
          <a:prstGeom prst="roundRect">
            <a:avLst>
              <a:gd name="adj" fmla="val 1632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793790" y="2525774"/>
            <a:ext cx="45720" cy="1824276"/>
          </a:xfrm>
          <a:prstGeom prst="roundRect">
            <a:avLst>
              <a:gd name="adj" fmla="val 65116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1060728" y="2746993"/>
            <a:ext cx="252579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Ventaja Competitiva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60728" y="3176213"/>
            <a:ext cx="5934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Las empresas que utilizan analítica de datos superan a sus competidores en un 5-6% en productividad y rentabilidad según estudios de McKinsey.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14379" y="2525774"/>
            <a:ext cx="6422231" cy="1824276"/>
          </a:xfrm>
          <a:prstGeom prst="roundRect">
            <a:avLst>
              <a:gd name="adj" fmla="val 1632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Shape 6"/>
          <p:cNvSpPr/>
          <p:nvPr/>
        </p:nvSpPr>
        <p:spPr>
          <a:xfrm>
            <a:off x="7414379" y="2525774"/>
            <a:ext cx="45720" cy="1824276"/>
          </a:xfrm>
          <a:prstGeom prst="roundRect">
            <a:avLst>
              <a:gd name="adj" fmla="val 65116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7681317" y="2746993"/>
            <a:ext cx="40830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Mejora en la Toma de Decisiones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81317" y="3176213"/>
            <a:ext cx="5934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Reduce la incertidumbre, minimiza riesgos y permite identificar oportunidades que de otra manera pasarían desapercibidas.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4548408"/>
            <a:ext cx="6422231" cy="1506736"/>
          </a:xfrm>
          <a:prstGeom prst="roundRect">
            <a:avLst>
              <a:gd name="adj" fmla="val 1976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Shape 10"/>
          <p:cNvSpPr/>
          <p:nvPr/>
        </p:nvSpPr>
        <p:spPr>
          <a:xfrm>
            <a:off x="793790" y="4548408"/>
            <a:ext cx="45720" cy="1506736"/>
          </a:xfrm>
          <a:prstGeom prst="roundRect">
            <a:avLst>
              <a:gd name="adj" fmla="val 65116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1060728" y="4769626"/>
            <a:ext cx="32680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Optimización de Procesos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60728" y="5198847"/>
            <a:ext cx="5934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Identifica ineficiencias, cuellos de botella y áreas de mejora en los procesos operativos y de negocio.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14379" y="4548408"/>
            <a:ext cx="6422231" cy="1506736"/>
          </a:xfrm>
          <a:prstGeom prst="roundRect">
            <a:avLst>
              <a:gd name="adj" fmla="val 1976"/>
            </a:avLst>
          </a:prstGeom>
          <a:solidFill>
            <a:srgbClr val="FCFCFC"/>
          </a:solidFill>
          <a:ln w="22860">
            <a:solidFill>
              <a:srgbClr val="D6D0D0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Shape 14"/>
          <p:cNvSpPr/>
          <p:nvPr/>
        </p:nvSpPr>
        <p:spPr>
          <a:xfrm>
            <a:off x="7414379" y="4548408"/>
            <a:ext cx="45720" cy="1506736"/>
          </a:xfrm>
          <a:prstGeom prst="roundRect">
            <a:avLst>
              <a:gd name="adj" fmla="val 65116"/>
            </a:avLst>
          </a:prstGeom>
          <a:solidFill>
            <a:srgbClr val="1D1D1B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7681317" y="4769626"/>
            <a:ext cx="408848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Personalización de Experiencias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81317" y="5198847"/>
            <a:ext cx="5934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Permite entender mejor a los clientes y ofrecer productos y servicios adaptados a sus necesidades específicas.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16650" y="663960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La analítica de datos ha dejado de ser un lujo para convertirse en una </a:t>
            </a:r>
            <a:r>
              <a:rPr lang="en-US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necesidad estratégica</a:t>
            </a: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en la era digital.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775" y="775471"/>
            <a:ext cx="69840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El Ciclo de Vida de los Datos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53389" y="19879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Recolección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17207"/>
            <a:ext cx="404050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Obtención de datos de diversas fuentes: sensores, sistemas CRM, redes sociales, encuestas, etc.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34" y="2507992"/>
            <a:ext cx="296942" cy="371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95986" y="21468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Procesamiento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795986" y="2576036"/>
            <a:ext cx="4040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Limpieza, transformación y preparación de los datos para su análisis.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440" y="2782669"/>
            <a:ext cx="296942" cy="3711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94463" y="38205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94463" y="4249817"/>
            <a:ext cx="3842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Aplicación de técnicas estadísticas y algoritmos para extraer insights.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557" y="4283095"/>
            <a:ext cx="296942" cy="3711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795986" y="53356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Visualización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795986" y="5764887"/>
            <a:ext cx="4040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Representación gráfica de los resultados para facilitar su interpretación.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5667" y="5508843"/>
            <a:ext cx="296942" cy="37111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353389" y="53356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Acción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0"/>
          <p:cNvSpPr/>
          <p:nvPr/>
        </p:nvSpPr>
        <p:spPr>
          <a:xfrm>
            <a:off x="793790" y="5764887"/>
            <a:ext cx="4040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Implementación de decisiones basadas en los insights obtenidos.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1660" y="5234166"/>
            <a:ext cx="296942" cy="37111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2154912" y="382059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Monitoreo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2"/>
          <p:cNvSpPr/>
          <p:nvPr/>
        </p:nvSpPr>
        <p:spPr>
          <a:xfrm>
            <a:off x="793790" y="4249817"/>
            <a:ext cx="384202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Seguimiento continuo para evaluar resultados y retroalimentar el proceso.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1911548"/>
            <a:ext cx="4564975" cy="4564975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2544" y="3733740"/>
            <a:ext cx="296942" cy="371118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793790" y="690150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Este ciclo es </a:t>
            </a:r>
            <a:r>
              <a:rPr lang="en-US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iterativo y continuo</a:t>
            </a:r>
            <a:r>
              <a:rPr lang="en-US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, permitiendo un aprendizaje constante y una mejora progresiva en la calidad de los análisis y decisiones.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30447"/>
            <a:ext cx="9028271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EFEFEF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Tipos de Análisis de Datos</a:t>
            </a:r>
            <a:endParaRPr lang="en-US" sz="53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967639" y="5683925"/>
            <a:ext cx="669500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De lo descriptivo a lo prescriptivo</a:t>
            </a:r>
            <a:endParaRPr lang="en-US" sz="3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831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4850"/>
              </a:lnSpc>
              <a:buNone/>
            </a:pPr>
            <a:r>
              <a:rPr lang="en-US" sz="39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Descriptivo y Diagnóstico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524482"/>
            <a:ext cx="300073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23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Descriptivo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094911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Pregunta clave:</a:t>
            </a:r>
            <a:r>
              <a:rPr lang="en-US" sz="155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¿Qué ha pasado?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591044"/>
            <a:ext cx="3536156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Se centra en resumir datos históricos para identificar patrones y tendencias. Utiliza estadísticas básicas, tablas de frecuencia, medidas de tendencia central y visualizaciones como gráficos de barras o histogramas.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992416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Ejemplo:</a:t>
            </a:r>
            <a:r>
              <a:rPr lang="en-US" sz="155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Un informe mensual de ventas que muestra el rendimiento por región, producto o canal de distribución.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21674" y="2524482"/>
            <a:ext cx="30739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23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Diagnóstico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21674" y="309491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Pregunta clave:</a:t>
            </a:r>
            <a:r>
              <a:rPr lang="en-US" sz="155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¿Por qué ha pasado?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21674" y="3908584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Profundiza en los datos para entender las causas de eventos o tendencias. Utiliza técnicas como análisis de correlación, drill-down y comparativas.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21674" y="5674876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55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Ejemplo:</a:t>
            </a:r>
            <a:r>
              <a:rPr lang="en-US" sz="155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Investigación sobre por qué las ventas cayeron en una región específica, identificando factores como cambios en la competencia o problemas de distribución.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5989"/>
            <a:ext cx="82730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Predictivo y Prescriptivo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62902"/>
            <a:ext cx="6422231" cy="3862268"/>
          </a:xfrm>
          <a:prstGeom prst="roundRect">
            <a:avLst>
              <a:gd name="adj" fmla="val 771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92148" y="24612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Predictivo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92148" y="289048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Pregunta clave: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¿Qué podría pasar?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92148" y="3327083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Utiliza datos históricos, algoritmos de machine learning y modelado estadístico para predecir eventos futuros y tendencias con cierta probabilidad.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92148" y="4398764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Ejemplos: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92148" y="4835366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Previsión de demanda de productos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92148" y="5222319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Predicción de abandono de clientes (churn)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92148" y="5609273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Identificación de posibles fraudes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14379" y="2262902"/>
            <a:ext cx="6422231" cy="3862268"/>
          </a:xfrm>
          <a:prstGeom prst="roundRect">
            <a:avLst>
              <a:gd name="adj" fmla="val 771"/>
            </a:avLst>
          </a:prstGeom>
          <a:solidFill>
            <a:srgbClr val="F0EAEA"/>
          </a:solidFill>
          <a:ln/>
        </p:spPr>
        <p:txBody>
          <a:bodyPr/>
          <a:lstStyle/>
          <a:p>
            <a:endParaRPr lang="es-CO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12737" y="2461260"/>
            <a:ext cx="25880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Prescriptivo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12737" y="289048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Pregunta clave: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¿Qué deberíamos hacer?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12737" y="3327083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Va más allá de la predicción para recomendar acciones específicas. Combina optimización, simulación y reglas de negocio para sugerir el mejor curso de acción.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12737" y="4398764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Ejemplos: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612737" y="4835366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Optimización de rutas logísticas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12737" y="5222319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Recomendaciones personalizadas a clientes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12737" y="5609273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Asignación óptima de recursos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3790" y="634841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Estos tipos de análisis </a:t>
            </a: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miran hacia el futuro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y requieren técnicas más avanzadas, pero ofrecen un mayor valor estratégico para las organizaciones.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352"/>
            <a:ext cx="74589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4850"/>
              </a:lnSpc>
              <a:buNone/>
            </a:pPr>
            <a:r>
              <a:rPr lang="en-US" sz="3900" dirty="0">
                <a:solidFill>
                  <a:srgbClr val="1D1D1B"/>
                </a:solidFill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Causal y Exploratorio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2144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23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Causal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784872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Pregunta clave: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¿Cuál es la causa de?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598545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Se enfoca en identificar relaciones causa-efecto entre variables. Utiliza experimentos controlados, pruebas A/B y métodos estadísticos avanzados.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364837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Ejemplo: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Determinar si una nueva campaña publicitaria fue realmente la causa del aumento en las ventas, o si intervinieron otros factores.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21674" y="2214443"/>
            <a:ext cx="312479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sz="23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Exploratorio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21674" y="2784872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Pregunta clave: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¿Qué está pasando?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21674" y="3598545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Consiste en examinar los datos sin ideas preconcebidas para descubrir patrones, anomalías o relaciones interesantes. Es un proceso iterativo y visual.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21674" y="5364837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1600" b="1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Ejemplo:</a:t>
            </a: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 Análisis de datos de clientes para descubrir segmentos no identificados previamente que comparten comportamientos de compra similares.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667583"/>
            <a:ext cx="12189023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2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Caso Práctico: Tipos de Análisis </a:t>
            </a:r>
            <a:r>
              <a:rPr lang="en-US" sz="3200" dirty="0" err="1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en</a:t>
            </a:r>
            <a:r>
              <a:rPr lang="en-US" sz="32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 un E-commerce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3" y="1632109"/>
            <a:ext cx="6562487" cy="752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0832" y="2572941"/>
            <a:ext cx="235231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Descriptivo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40832" y="2979896"/>
            <a:ext cx="618624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Informe mensual de ventas, visitas al sitio y tasa de conversión por categoría de producto.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32109"/>
            <a:ext cx="6562487" cy="7527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3319" y="2572941"/>
            <a:ext cx="235231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Diagnóstico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03319" y="2979896"/>
            <a:ext cx="618624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Análisis de por qué la tasa de abandono del carrito aumentó un 15% en el último mes.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13" y="3770233"/>
            <a:ext cx="6562487" cy="7527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40832" y="4711065"/>
            <a:ext cx="235231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Predictivo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40832" y="5118021"/>
            <a:ext cx="618624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Modelo que predice qué productos tendrán mayor demanda en la próxima temporada.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770233"/>
            <a:ext cx="6562487" cy="7527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3319" y="4711065"/>
            <a:ext cx="235231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Prescriptivo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503319" y="5118021"/>
            <a:ext cx="618624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Sistema de recomendación que sugiere qué productos mostrar a cada cliente según su historial y comportamiento.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52713" y="6308169"/>
            <a:ext cx="235231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Causal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52713" y="6790373"/>
            <a:ext cx="633293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Experimento A/B para determinar si el rediseño del proceso de checkout realmente mejora la tasa de conversión.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7552373" y="6308169"/>
            <a:ext cx="246959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 Semi Bold" pitchFamily="34" charset="-122"/>
                <a:cs typeface="Arial" panose="020B0604020202020204" pitchFamily="34" charset="0"/>
              </a:rPr>
              <a:t>Análisis Exploratorio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552373" y="6790373"/>
            <a:ext cx="633293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Tomorrow" pitchFamily="34" charset="-122"/>
                <a:cs typeface="Arial" panose="020B0604020202020204" pitchFamily="34" charset="0"/>
              </a:rPr>
              <a:t>Estudio de patrones de navegación para descubrir comportamientos inesperados que podrían revelar nuevas oportunidades.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1357</Words>
  <Application>Microsoft Office PowerPoint</Application>
  <PresentationFormat>Personalizado</PresentationFormat>
  <Paragraphs>170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Calibri</vt:lpstr>
      <vt:lpstr>Arial</vt:lpstr>
      <vt:lpstr>Impact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JULIAN QUIMBAYO CASTRO</cp:lastModifiedBy>
  <cp:revision>3</cp:revision>
  <dcterms:created xsi:type="dcterms:W3CDTF">2025-08-26T22:34:21Z</dcterms:created>
  <dcterms:modified xsi:type="dcterms:W3CDTF">2025-08-26T23:05:42Z</dcterms:modified>
</cp:coreProperties>
</file>